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355" r:id="rId2"/>
    <p:sldId id="597" r:id="rId3"/>
    <p:sldId id="420" r:id="rId4"/>
    <p:sldId id="598" r:id="rId5"/>
    <p:sldId id="422" r:id="rId6"/>
    <p:sldId id="423" r:id="rId7"/>
    <p:sldId id="424" r:id="rId8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am Quang Thien" initials="LQT" lastIdx="1" clrIdx="0">
    <p:extLst>
      <p:ext uri="{19B8F6BF-5375-455C-9EA6-DF929625EA0E}">
        <p15:presenceInfo xmlns:p15="http://schemas.microsoft.com/office/powerpoint/2012/main" userId="Lam Quang Thie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984" autoAdjust="0"/>
    <p:restoredTop sz="93969" autoAdjust="0"/>
  </p:normalViewPr>
  <p:slideViewPr>
    <p:cSldViewPr>
      <p:cViewPr varScale="1">
        <p:scale>
          <a:sx n="104" d="100"/>
          <a:sy n="104" d="100"/>
        </p:scale>
        <p:origin x="448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tiff>
</file>

<file path=ppt/media/image2.jpeg>
</file>

<file path=ppt/media/image3.pn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3A525B-9561-49D1-8CC8-FB9C1BC7B214}" type="datetimeFigureOut">
              <a:rPr lang="en-US" smtClean="0"/>
              <a:pPr/>
              <a:t>6/25/23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661344-845E-434A-AEFE-93BD309DA2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776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1809C0-DA34-453B-90EA-25FF645EE4A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669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6A2E9C-58AD-4E86-A426-66298F82792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915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03BA12-7CE1-4035-9705-8E6EF2728D9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9502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DA5165E1-4286-4E99-AB67-80A4E03BD04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7AEDEC-CFAD-4024-9D41-C22A9AC02EB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21289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C1EF793-035C-4E10-9BF7-5B372498968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792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1B6FF0-E70A-463A-A40B-2B581C07468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114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D969AA-3946-4A69-BCEC-1CEC03B1176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961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169448-34F0-4B84-9143-79B014CBEFA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074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3B8BE5-DCFB-4237-AC86-5B9FDED1869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064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63D255-895D-425E-BB65-A396C26169E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687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965B68-8FB2-4FBE-BF5E-ADD2158ACD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54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5871E8-AD43-452E-A062-949A79ABEDD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882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3440A2A2-DB0A-48BF-A272-A51D7E2CC68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forms.gle/FQcy4U1GH7T5SKEA6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>
            <a:extLst>
              <a:ext uri="{FF2B5EF4-FFF2-40B4-BE49-F238E27FC236}">
                <a16:creationId xmlns:a16="http://schemas.microsoft.com/office/drawing/2014/main" id="{1D5F4721-9999-488C-AFD1-531D04E7FF6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04825" y="161825"/>
            <a:ext cx="8229600" cy="369332"/>
          </a:xfrm>
        </p:spPr>
        <p:txBody>
          <a:bodyPr/>
          <a:lstStyle/>
          <a:p>
            <a:r>
              <a:rPr lang="en-US" altLang="en-US" sz="3200" b="1" dirty="0"/>
              <a:t>Assignment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4A81F7-6E69-4899-A2C3-FF053A21565B}"/>
              </a:ext>
            </a:extLst>
          </p:cNvPr>
          <p:cNvSpPr txBox="1"/>
          <p:nvPr/>
        </p:nvSpPr>
        <p:spPr>
          <a:xfrm>
            <a:off x="561975" y="835372"/>
            <a:ext cx="7924800" cy="577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Find </a:t>
            </a:r>
            <a:r>
              <a:rPr lang="en-US" sz="2400" b="1" dirty="0"/>
              <a:t>five fallacies </a:t>
            </a:r>
            <a:r>
              <a:rPr lang="en-US" sz="2400" dirty="0"/>
              <a:t>from </a:t>
            </a:r>
            <a:r>
              <a:rPr lang="en-US" sz="2400" b="1" dirty="0"/>
              <a:t>real life </a:t>
            </a:r>
            <a:r>
              <a:rPr lang="en-US" sz="2400" dirty="0"/>
              <a:t>(with sources).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35844E-12EB-4CF3-9245-73B41BC136F0}"/>
              </a:ext>
            </a:extLst>
          </p:cNvPr>
          <p:cNvSpPr txBox="1"/>
          <p:nvPr/>
        </p:nvSpPr>
        <p:spPr>
          <a:xfrm>
            <a:off x="561975" y="4179470"/>
            <a:ext cx="830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Note</a:t>
            </a:r>
            <a:r>
              <a:rPr lang="en-US" dirty="0"/>
              <a:t>: Delete lesson slides; only keep the assignment slides.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8F9D58-C632-46A8-B5C3-9A16DC869459}"/>
              </a:ext>
            </a:extLst>
          </p:cNvPr>
          <p:cNvSpPr txBox="1"/>
          <p:nvPr/>
        </p:nvSpPr>
        <p:spPr>
          <a:xfrm>
            <a:off x="457619" y="1808683"/>
            <a:ext cx="480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b="1" dirty="0" err="1"/>
              <a:t>Link</a:t>
            </a:r>
            <a:r>
              <a:rPr lang="en-US" sz="2400" b="1" dirty="0"/>
              <a:t> to submit: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758734-E625-4C9F-1179-1289F444C211}"/>
              </a:ext>
            </a:extLst>
          </p:cNvPr>
          <p:cNvSpPr txBox="1"/>
          <p:nvPr/>
        </p:nvSpPr>
        <p:spPr>
          <a:xfrm>
            <a:off x="2286000" y="2957607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1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2"/>
              </a:rPr>
              <a:t>https://</a:t>
            </a:r>
            <a:r>
              <a:rPr lang="en-US" sz="1800" b="1" i="0" u="sng" strike="noStrike" dirty="0" err="1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2"/>
              </a:rPr>
              <a:t>forms.gle</a:t>
            </a:r>
            <a:r>
              <a:rPr lang="en-US" sz="1800" b="1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2"/>
              </a:rPr>
              <a:t>/</a:t>
            </a:r>
            <a:r>
              <a:rPr lang="en-US" sz="1800" b="1" i="0" u="sng" strike="noStrike" dirty="0" err="1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2"/>
              </a:rPr>
              <a:t>FQcy4U1GH7T5SKEA6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950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9F1C77-A1B5-4567-AFEA-4409E8CA26EF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361950" y="1162118"/>
            <a:ext cx="8534400" cy="762000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>
                <a:solidFill>
                  <a:srgbClr val="0070C0"/>
                </a:solidFill>
              </a:rPr>
              <a:t>Text 1: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93172A-633C-4AF4-AFED-B5FD8B10BAF8}"/>
              </a:ext>
            </a:extLst>
          </p:cNvPr>
          <p:cNvSpPr txBox="1"/>
          <p:nvPr/>
        </p:nvSpPr>
        <p:spPr>
          <a:xfrm>
            <a:off x="304800" y="5607302"/>
            <a:ext cx="8686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Source: https://</a:t>
            </a:r>
            <a:r>
              <a:rPr lang="en-US" sz="2400" dirty="0" err="1">
                <a:solidFill>
                  <a:srgbClr val="0070C0"/>
                </a:solidFill>
              </a:rPr>
              <a:t>www.facebook.com</a:t>
            </a:r>
            <a:r>
              <a:rPr lang="en-US" sz="2400" dirty="0">
                <a:solidFill>
                  <a:srgbClr val="0070C0"/>
                </a:solidFill>
              </a:rPr>
              <a:t>/groups/</a:t>
            </a:r>
            <a:r>
              <a:rPr lang="en-US" sz="2400" dirty="0" err="1">
                <a:solidFill>
                  <a:srgbClr val="0070C0"/>
                </a:solidFill>
              </a:rPr>
              <a:t>nhungthunhanvantreninternet</a:t>
            </a:r>
            <a:r>
              <a:rPr lang="en-US" sz="2400" dirty="0">
                <a:solidFill>
                  <a:srgbClr val="0070C0"/>
                </a:solidFill>
              </a:rPr>
              <a:t>/posts/1024772402223895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E1B66AE-AC8E-410E-831E-9F9CE8D6E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80006"/>
            <a:ext cx="8039100" cy="723900"/>
          </a:xfrm>
        </p:spPr>
        <p:txBody>
          <a:bodyPr/>
          <a:lstStyle/>
          <a:p>
            <a:r>
              <a:rPr lang="vi-VN" sz="3600" dirty="0" err="1">
                <a:solidFill>
                  <a:srgbClr val="C00000"/>
                </a:solidFill>
              </a:rPr>
              <a:t>Fallacy</a:t>
            </a:r>
            <a:r>
              <a:rPr lang="vi-VN" sz="3600" dirty="0">
                <a:solidFill>
                  <a:srgbClr val="C00000"/>
                </a:solidFill>
              </a:rPr>
              <a:t> </a:t>
            </a:r>
            <a:r>
              <a:rPr lang="en-US" sz="3600" dirty="0">
                <a:solidFill>
                  <a:srgbClr val="C00000"/>
                </a:solidFill>
              </a:rPr>
              <a:t>of insufficient evidence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6B7A7F2-3CD9-4EF8-8BAC-4DBCC0C82C60}"/>
              </a:ext>
            </a:extLst>
          </p:cNvPr>
          <p:cNvSpPr txBox="1">
            <a:spLocks/>
          </p:cNvSpPr>
          <p:nvPr/>
        </p:nvSpPr>
        <p:spPr bwMode="auto">
          <a:xfrm>
            <a:off x="304800" y="5079681"/>
            <a:ext cx="85344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sz="2400" b="1" kern="0" dirty="0">
                <a:solidFill>
                  <a:srgbClr val="0070C0"/>
                </a:solidFill>
              </a:rPr>
              <a:t>Fallacy </a:t>
            </a:r>
            <a:r>
              <a:rPr lang="vi-VN" sz="2400" b="1" kern="0" dirty="0" err="1">
                <a:solidFill>
                  <a:srgbClr val="0070C0"/>
                </a:solidFill>
              </a:rPr>
              <a:t>type</a:t>
            </a:r>
            <a:r>
              <a:rPr lang="en-US" sz="2400" b="1" kern="0" dirty="0">
                <a:solidFill>
                  <a:srgbClr val="0070C0"/>
                </a:solidFill>
              </a:rPr>
              <a:t>: Appeal to ignorance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A38B99-5731-E641-B8DA-ABF8215D6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990601"/>
            <a:ext cx="57912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432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9F1C77-A1B5-4567-AFEA-4409E8CA26EF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361950" y="1162118"/>
            <a:ext cx="8534400" cy="762000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>
                <a:solidFill>
                  <a:srgbClr val="0070C0"/>
                </a:solidFill>
              </a:rPr>
              <a:t>Text 2: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93172A-633C-4AF4-AFED-B5FD8B10BAF8}"/>
              </a:ext>
            </a:extLst>
          </p:cNvPr>
          <p:cNvSpPr txBox="1"/>
          <p:nvPr/>
        </p:nvSpPr>
        <p:spPr>
          <a:xfrm>
            <a:off x="457200" y="6199893"/>
            <a:ext cx="8915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Source:</a:t>
            </a:r>
            <a:r>
              <a:rPr lang="vi-VN" sz="1600" b="0" i="0" dirty="0">
                <a:solidFill>
                  <a:srgbClr val="0070C0"/>
                </a:solidFill>
                <a:effectLst/>
                <a:latin typeface="Times New Roman" panose="02020603050405020304" pitchFamily="18" charset="0"/>
              </a:rPr>
              <a:t>​</a:t>
            </a:r>
            <a:br>
              <a:rPr lang="vi-VN" sz="1600" b="0" i="0" dirty="0">
                <a:solidFill>
                  <a:srgbClr val="0070C0"/>
                </a:solidFill>
                <a:effectLst/>
                <a:latin typeface="Times New Roman" panose="02020603050405020304" pitchFamily="18" charset="0"/>
              </a:rPr>
            </a:br>
            <a:r>
              <a:rPr lang="vi-VN" sz="1600" b="0" i="0" u="none" strike="noStrike" dirty="0">
                <a:solidFill>
                  <a:srgbClr val="0070C0"/>
                </a:solidFill>
                <a:effectLst/>
                <a:latin typeface="Times New Roman" panose="02020603050405020304" pitchFamily="18" charset="0"/>
              </a:rPr>
              <a:t>https://m.facebook.com/groups/honkaistarrailvn/permalink/6018708618239222/?mibextid=Nif5oz</a:t>
            </a:r>
            <a:r>
              <a:rPr lang="vi-VN" sz="1600" b="0" i="0" dirty="0">
                <a:solidFill>
                  <a:srgbClr val="0070C0"/>
                </a:solidFill>
                <a:effectLst/>
                <a:latin typeface="Times New Roman" panose="02020603050405020304" pitchFamily="18" charset="0"/>
              </a:rPr>
              <a:t>​</a:t>
            </a:r>
            <a:r>
              <a:rPr lang="en-US" sz="1600" dirty="0">
                <a:solidFill>
                  <a:srgbClr val="0070C0"/>
                </a:solidFill>
              </a:rPr>
              <a:t> 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E1B66AE-AC8E-410E-831E-9F9CE8D6E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28600"/>
            <a:ext cx="8039100" cy="723900"/>
          </a:xfrm>
        </p:spPr>
        <p:txBody>
          <a:bodyPr/>
          <a:lstStyle/>
          <a:p>
            <a:r>
              <a:rPr lang="vi-VN" sz="3600" dirty="0" err="1">
                <a:solidFill>
                  <a:srgbClr val="C00000"/>
                </a:solidFill>
              </a:rPr>
              <a:t>Fallacy</a:t>
            </a:r>
            <a:r>
              <a:rPr lang="vi-VN" sz="3600" dirty="0">
                <a:solidFill>
                  <a:srgbClr val="C00000"/>
                </a:solidFill>
              </a:rPr>
              <a:t> </a:t>
            </a:r>
            <a:r>
              <a:rPr lang="en-US" sz="3600" dirty="0">
                <a:solidFill>
                  <a:srgbClr val="C00000"/>
                </a:solidFill>
              </a:rPr>
              <a:t>of insufficient evidence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6B7A7F2-3CD9-4EF8-8BAC-4DBCC0C82C60}"/>
              </a:ext>
            </a:extLst>
          </p:cNvPr>
          <p:cNvSpPr txBox="1">
            <a:spLocks/>
          </p:cNvSpPr>
          <p:nvPr/>
        </p:nvSpPr>
        <p:spPr bwMode="auto">
          <a:xfrm>
            <a:off x="361950" y="5654044"/>
            <a:ext cx="85344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sz="2400" b="1" kern="0" dirty="0">
                <a:solidFill>
                  <a:srgbClr val="0070C0"/>
                </a:solidFill>
              </a:rPr>
              <a:t>Fallacy </a:t>
            </a:r>
            <a:r>
              <a:rPr lang="vi-VN" sz="2400" b="1" kern="0" dirty="0">
                <a:solidFill>
                  <a:srgbClr val="0070C0"/>
                </a:solidFill>
              </a:rPr>
              <a:t>type</a:t>
            </a:r>
            <a:r>
              <a:rPr lang="en-US" sz="2400" b="1" kern="0" dirty="0">
                <a:solidFill>
                  <a:srgbClr val="0070C0"/>
                </a:solidFill>
              </a:rPr>
              <a:t>: Appeal to ignorance 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DF1D0A7-C84E-080A-AA25-6649A1FF95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1" y="1498348"/>
            <a:ext cx="4114800" cy="4198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9211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9F1C77-A1B5-4567-AFEA-4409E8CA26EF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414463" y="1728839"/>
            <a:ext cx="6400800" cy="57150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>
                <a:solidFill>
                  <a:srgbClr val="0070C0"/>
                </a:solidFill>
              </a:rPr>
              <a:t>Text 3: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93172A-633C-4AF4-AFED-B5FD8B10BAF8}"/>
              </a:ext>
            </a:extLst>
          </p:cNvPr>
          <p:cNvSpPr txBox="1"/>
          <p:nvPr/>
        </p:nvSpPr>
        <p:spPr>
          <a:xfrm>
            <a:off x="1485900" y="5507170"/>
            <a:ext cx="65151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rgbClr val="0070C0"/>
                </a:solidFill>
              </a:rPr>
              <a:t>Source: https://mamibabi.com.vn/feed/7163/nuoi-con-nhu-mot-cuoc-chien-gui-tang-nhung-nguoi-da-dang-va-#fancybox-7163-10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E1B66AE-AC8E-410E-831E-9F9CE8D6E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0" y="1028700"/>
            <a:ext cx="6029325" cy="542925"/>
          </a:xfrm>
        </p:spPr>
        <p:txBody>
          <a:bodyPr/>
          <a:lstStyle/>
          <a:p>
            <a:r>
              <a:rPr lang="vi-VN" sz="2700" dirty="0" err="1">
                <a:solidFill>
                  <a:srgbClr val="C00000"/>
                </a:solidFill>
              </a:rPr>
              <a:t>Fallacy</a:t>
            </a:r>
            <a:r>
              <a:rPr lang="vi-VN" sz="2700" dirty="0">
                <a:solidFill>
                  <a:srgbClr val="C00000"/>
                </a:solidFill>
              </a:rPr>
              <a:t> </a:t>
            </a:r>
            <a:r>
              <a:rPr lang="en-US" sz="2700" dirty="0">
                <a:solidFill>
                  <a:srgbClr val="C00000"/>
                </a:solidFill>
              </a:rPr>
              <a:t>of insufficient evidence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6B7A7F2-3CD9-4EF8-8BAC-4DBCC0C82C60}"/>
              </a:ext>
            </a:extLst>
          </p:cNvPr>
          <p:cNvSpPr txBox="1">
            <a:spLocks/>
          </p:cNvSpPr>
          <p:nvPr/>
        </p:nvSpPr>
        <p:spPr bwMode="auto">
          <a:xfrm>
            <a:off x="1414463" y="5097783"/>
            <a:ext cx="6400800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1800" b="1" kern="0" dirty="0">
                <a:solidFill>
                  <a:srgbClr val="0070C0"/>
                </a:solidFill>
              </a:rPr>
              <a:t>Fallacy </a:t>
            </a:r>
            <a:r>
              <a:rPr lang="vi-VN" sz="1800" b="1" kern="0" dirty="0">
                <a:solidFill>
                  <a:srgbClr val="0070C0"/>
                </a:solidFill>
              </a:rPr>
              <a:t>type</a:t>
            </a:r>
            <a:r>
              <a:rPr lang="en-US" sz="1800" b="1" kern="0" dirty="0">
                <a:solidFill>
                  <a:srgbClr val="0070C0"/>
                </a:solidFill>
              </a:rPr>
              <a:t>: Appeal to ignorance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01FADE-A2AB-431D-959B-3D3D367D05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8938" y="1561687"/>
            <a:ext cx="3371850" cy="3420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431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9F1C77-A1B5-4567-AFEA-4409E8CA26EF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361950" y="1162118"/>
            <a:ext cx="8534400" cy="762000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>
                <a:solidFill>
                  <a:srgbClr val="0070C0"/>
                </a:solidFill>
              </a:rPr>
              <a:t>Text 4: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93172A-633C-4AF4-AFED-B5FD8B10BAF8}"/>
              </a:ext>
            </a:extLst>
          </p:cNvPr>
          <p:cNvSpPr txBox="1"/>
          <p:nvPr/>
        </p:nvSpPr>
        <p:spPr>
          <a:xfrm>
            <a:off x="356088" y="6088524"/>
            <a:ext cx="84259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Source: https://</a:t>
            </a:r>
            <a:r>
              <a:rPr lang="en-US" sz="2400" dirty="0" err="1">
                <a:solidFill>
                  <a:srgbClr val="0070C0"/>
                </a:solidFill>
              </a:rPr>
              <a:t>memehay.com</a:t>
            </a:r>
            <a:r>
              <a:rPr lang="en-US" sz="2400" dirty="0">
                <a:solidFill>
                  <a:srgbClr val="0070C0"/>
                </a:solidFill>
              </a:rPr>
              <a:t>/meme/</a:t>
            </a:r>
            <a:r>
              <a:rPr lang="en-US" sz="2400" dirty="0" err="1">
                <a:solidFill>
                  <a:srgbClr val="0070C0"/>
                </a:solidFill>
              </a:rPr>
              <a:t>anh</a:t>
            </a:r>
            <a:r>
              <a:rPr lang="en-US" sz="2400" dirty="0">
                <a:solidFill>
                  <a:srgbClr val="0070C0"/>
                </a:solidFill>
              </a:rPr>
              <a:t>-di-lam-</a:t>
            </a:r>
            <a:r>
              <a:rPr lang="en-US" sz="2400" dirty="0" err="1">
                <a:solidFill>
                  <a:srgbClr val="0070C0"/>
                </a:solidFill>
              </a:rPr>
              <a:t>danh</a:t>
            </a:r>
            <a:r>
              <a:rPr lang="en-US" sz="2400" dirty="0">
                <a:solidFill>
                  <a:srgbClr val="0070C0"/>
                </a:solidFill>
              </a:rPr>
              <a:t>-</a:t>
            </a:r>
            <a:r>
              <a:rPr lang="en-US" sz="2400" dirty="0" err="1">
                <a:solidFill>
                  <a:srgbClr val="0070C0"/>
                </a:solidFill>
              </a:rPr>
              <a:t>dum</a:t>
            </a:r>
            <a:r>
              <a:rPr lang="en-US" sz="2400" dirty="0">
                <a:solidFill>
                  <a:srgbClr val="0070C0"/>
                </a:solidFill>
              </a:rPr>
              <a:t>-tung-chut-</a:t>
            </a:r>
            <a:r>
              <a:rPr lang="en-US" sz="2400" dirty="0" err="1">
                <a:solidFill>
                  <a:srgbClr val="0070C0"/>
                </a:solidFill>
              </a:rPr>
              <a:t>em</a:t>
            </a:r>
            <a:r>
              <a:rPr lang="en-US" sz="2400" dirty="0">
                <a:solidFill>
                  <a:srgbClr val="0070C0"/>
                </a:solidFill>
              </a:rPr>
              <a:t>-o-</a:t>
            </a:r>
            <a:r>
              <a:rPr lang="en-US" sz="2400" dirty="0" err="1">
                <a:solidFill>
                  <a:srgbClr val="0070C0"/>
                </a:solidFill>
              </a:rPr>
              <a:t>nha</a:t>
            </a:r>
            <a:r>
              <a:rPr lang="en-US" sz="2400" dirty="0">
                <a:solidFill>
                  <a:srgbClr val="0070C0"/>
                </a:solidFill>
              </a:rPr>
              <a:t>-</a:t>
            </a:r>
            <a:r>
              <a:rPr lang="en-US" sz="2400" dirty="0" err="1">
                <a:solidFill>
                  <a:srgbClr val="0070C0"/>
                </a:solidFill>
              </a:rPr>
              <a:t>quen</a:t>
            </a:r>
            <a:r>
              <a:rPr lang="en-US" sz="2400" dirty="0">
                <a:solidFill>
                  <a:srgbClr val="0070C0"/>
                </a:solidFill>
              </a:rPr>
              <a:t>-bam-nut-</a:t>
            </a:r>
            <a:r>
              <a:rPr lang="en-US" sz="2400" dirty="0" err="1">
                <a:solidFill>
                  <a:srgbClr val="0070C0"/>
                </a:solidFill>
              </a:rPr>
              <a:t>noi</a:t>
            </a:r>
            <a:r>
              <a:rPr lang="en-US" sz="2400" dirty="0">
                <a:solidFill>
                  <a:srgbClr val="0070C0"/>
                </a:solidFill>
              </a:rPr>
              <a:t>-com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E1B66AE-AC8E-410E-831E-9F9CE8D6E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28600"/>
            <a:ext cx="8039100" cy="723900"/>
          </a:xfrm>
        </p:spPr>
        <p:txBody>
          <a:bodyPr/>
          <a:lstStyle/>
          <a:p>
            <a:r>
              <a:rPr lang="vi-VN" sz="3600" dirty="0" err="1">
                <a:solidFill>
                  <a:srgbClr val="C00000"/>
                </a:solidFill>
              </a:rPr>
              <a:t>Fallacy</a:t>
            </a:r>
            <a:r>
              <a:rPr lang="vi-VN" sz="3600" dirty="0">
                <a:solidFill>
                  <a:srgbClr val="C00000"/>
                </a:solidFill>
              </a:rPr>
              <a:t> </a:t>
            </a:r>
            <a:r>
              <a:rPr lang="en-US" sz="3600" dirty="0">
                <a:solidFill>
                  <a:srgbClr val="C00000"/>
                </a:solidFill>
              </a:rPr>
              <a:t>of insufficient evidence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6B7A7F2-3CD9-4EF8-8BAC-4DBCC0C82C60}"/>
              </a:ext>
            </a:extLst>
          </p:cNvPr>
          <p:cNvSpPr txBox="1">
            <a:spLocks/>
          </p:cNvSpPr>
          <p:nvPr/>
        </p:nvSpPr>
        <p:spPr bwMode="auto">
          <a:xfrm>
            <a:off x="361950" y="5654044"/>
            <a:ext cx="85344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sz="2400" b="1" kern="0" dirty="0">
                <a:solidFill>
                  <a:srgbClr val="0070C0"/>
                </a:solidFill>
              </a:rPr>
              <a:t>Fallacy </a:t>
            </a:r>
            <a:r>
              <a:rPr lang="vi-VN" sz="2400" b="1" kern="0" dirty="0" err="1">
                <a:solidFill>
                  <a:srgbClr val="0070C0"/>
                </a:solidFill>
              </a:rPr>
              <a:t>type</a:t>
            </a:r>
            <a:r>
              <a:rPr lang="en-US" sz="2400" b="1" kern="0" dirty="0">
                <a:solidFill>
                  <a:srgbClr val="0070C0"/>
                </a:solidFill>
              </a:rPr>
              <a:t>: Question their citation</a:t>
            </a:r>
          </a:p>
        </p:txBody>
      </p:sp>
      <p:pic>
        <p:nvPicPr>
          <p:cNvPr id="1026" name="Picture 2" descr="Tào Tháo - tổng hợp 20+ meme và ảnh chế mới nhất">
            <a:extLst>
              <a:ext uri="{FF2B5EF4-FFF2-40B4-BE49-F238E27FC236}">
                <a16:creationId xmlns:a16="http://schemas.microsoft.com/office/drawing/2014/main" id="{FE1BABA5-271A-04C7-B49C-28D83BFA99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7540" y="1386980"/>
            <a:ext cx="3522660" cy="362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3392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9F1C77-A1B5-4567-AFEA-4409E8CA26EF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361950" y="1162118"/>
            <a:ext cx="8534400" cy="762000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>
                <a:solidFill>
                  <a:srgbClr val="0070C0"/>
                </a:solidFill>
              </a:rPr>
              <a:t>Text 5: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93172A-633C-4AF4-AFED-B5FD8B10BAF8}"/>
              </a:ext>
            </a:extLst>
          </p:cNvPr>
          <p:cNvSpPr txBox="1"/>
          <p:nvPr/>
        </p:nvSpPr>
        <p:spPr>
          <a:xfrm>
            <a:off x="351064" y="6035044"/>
            <a:ext cx="87929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Source: https://</a:t>
            </a:r>
            <a:r>
              <a:rPr lang="en-US" dirty="0" err="1">
                <a:solidFill>
                  <a:srgbClr val="0070C0"/>
                </a:solidFill>
              </a:rPr>
              <a:t>www.facebook.com</a:t>
            </a:r>
            <a:r>
              <a:rPr lang="en-US" dirty="0">
                <a:solidFill>
                  <a:srgbClr val="0070C0"/>
                </a:solidFill>
              </a:rPr>
              <a:t>/</a:t>
            </a:r>
            <a:r>
              <a:rPr lang="en-US" dirty="0" err="1">
                <a:solidFill>
                  <a:srgbClr val="0070C0"/>
                </a:solidFill>
              </a:rPr>
              <a:t>susteamx</a:t>
            </a:r>
            <a:r>
              <a:rPr lang="en-US" dirty="0">
                <a:solidFill>
                  <a:srgbClr val="0070C0"/>
                </a:solidFill>
              </a:rPr>
              <a:t>/photos/a.2291944264368155/2888796568016252/?type=3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E1B66AE-AC8E-410E-831E-9F9CE8D6E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28600"/>
            <a:ext cx="8039100" cy="723900"/>
          </a:xfrm>
        </p:spPr>
        <p:txBody>
          <a:bodyPr/>
          <a:lstStyle/>
          <a:p>
            <a:r>
              <a:rPr lang="vi-VN" sz="3600" dirty="0" err="1">
                <a:solidFill>
                  <a:srgbClr val="C00000"/>
                </a:solidFill>
              </a:rPr>
              <a:t>Fallacy</a:t>
            </a:r>
            <a:r>
              <a:rPr lang="vi-VN" sz="3600" dirty="0">
                <a:solidFill>
                  <a:srgbClr val="C00000"/>
                </a:solidFill>
              </a:rPr>
              <a:t> </a:t>
            </a:r>
            <a:r>
              <a:rPr lang="en-US" sz="3600" dirty="0">
                <a:solidFill>
                  <a:srgbClr val="C00000"/>
                </a:solidFill>
              </a:rPr>
              <a:t>of insufficient evidence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6B7A7F2-3CD9-4EF8-8BAC-4DBCC0C82C60}"/>
              </a:ext>
            </a:extLst>
          </p:cNvPr>
          <p:cNvSpPr txBox="1">
            <a:spLocks/>
          </p:cNvSpPr>
          <p:nvPr/>
        </p:nvSpPr>
        <p:spPr bwMode="auto">
          <a:xfrm>
            <a:off x="361950" y="5654044"/>
            <a:ext cx="85344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sz="2400" b="1" kern="0" dirty="0">
                <a:solidFill>
                  <a:srgbClr val="0070C0"/>
                </a:solidFill>
              </a:rPr>
              <a:t>Fallacy </a:t>
            </a:r>
            <a:r>
              <a:rPr lang="vi-VN" sz="2400" b="1" kern="0" dirty="0" err="1">
                <a:solidFill>
                  <a:srgbClr val="0070C0"/>
                </a:solidFill>
              </a:rPr>
              <a:t>type</a:t>
            </a:r>
            <a:r>
              <a:rPr lang="en-US" sz="2400" b="1" kern="0" dirty="0">
                <a:solidFill>
                  <a:srgbClr val="0070C0"/>
                </a:solidFill>
              </a:rPr>
              <a:t>:  False Alternatives</a:t>
            </a:r>
          </a:p>
        </p:txBody>
      </p:sp>
      <p:pic>
        <p:nvPicPr>
          <p:cNvPr id="2050" name="Picture 2" descr="Không có mô tả ảnh.">
            <a:extLst>
              <a:ext uri="{FF2B5EF4-FFF2-40B4-BE49-F238E27FC236}">
                <a16:creationId xmlns:a16="http://schemas.microsoft.com/office/drawing/2014/main" id="{BFDE31BD-A6EC-6C0D-051F-45BD71FD30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8663" y="1162118"/>
            <a:ext cx="3792537" cy="4069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222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9F1C77-A1B5-4567-AFEA-4409E8CA26EF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380057" y="2667000"/>
            <a:ext cx="8534400" cy="762000"/>
          </a:xfrm>
        </p:spPr>
        <p:txBody>
          <a:bodyPr/>
          <a:lstStyle/>
          <a:p>
            <a:pPr marL="0" indent="0" algn="ctr">
              <a:buNone/>
            </a:pPr>
            <a:r>
              <a:rPr lang="en-US" sz="4400" b="1" dirty="0">
                <a:solidFill>
                  <a:srgbClr val="0070C0"/>
                </a:solidFill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445479002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6887</TotalTime>
  <Words>189</Words>
  <Application>Microsoft Macintosh PowerPoint</Application>
  <PresentationFormat>On-screen Show (4:3)</PresentationFormat>
  <Paragraphs>27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Times New Roman</vt:lpstr>
      <vt:lpstr>Default Design</vt:lpstr>
      <vt:lpstr>Assignment </vt:lpstr>
      <vt:lpstr>Fallacy of insufficient evidence</vt:lpstr>
      <vt:lpstr>Fallacy of insufficient evidence</vt:lpstr>
      <vt:lpstr>Fallacy of insufficient evidence</vt:lpstr>
      <vt:lpstr>Fallacy of insufficient evidence</vt:lpstr>
      <vt:lpstr>Fallacy of insufficient evidence</vt:lpstr>
      <vt:lpstr>PowerPoint Presentation</vt:lpstr>
    </vt:vector>
  </TitlesOfParts>
  <Company>- ETH0 -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Thanh An</dc:creator>
  <cp:lastModifiedBy>NGUYEN HUY BINH DUONG</cp:lastModifiedBy>
  <cp:revision>274</cp:revision>
  <dcterms:created xsi:type="dcterms:W3CDTF">2012-10-20T10:22:43Z</dcterms:created>
  <dcterms:modified xsi:type="dcterms:W3CDTF">2023-06-25T14:49:16Z</dcterms:modified>
</cp:coreProperties>
</file>

<file path=docProps/thumbnail.jpeg>
</file>